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Sarpanch Ultra-Bold" charset="1" panose="00000900000000000000"/>
      <p:regular r:id="rId14"/>
    </p:embeddedFont>
    <p:embeddedFont>
      <p:font typeface="Proxima Nova" charset="1" panose="02000506030000020004"/>
      <p:regular r:id="rId15"/>
    </p:embeddedFont>
    <p:embeddedFont>
      <p:font typeface="Sarpanch" charset="1" panose="00000500000000000000"/>
      <p:regular r:id="rId16"/>
    </p:embeddedFont>
    <p:embeddedFont>
      <p:font typeface="Proxima Nova Bold" charset="1" panose="020005060300000200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vWg45CH4.mp4>
</file>

<file path=ppt/media/VAGvWrtJfyw.mp4>
</file>

<file path=ppt/media/VAGvWuVCLzg.mp4>
</file>

<file path=ppt/media/VAGvWvDfc2s.mp4>
</file>

<file path=ppt/media/image1.jpeg>
</file>

<file path=ppt/media/image10.jpeg>
</file>

<file path=ppt/media/image11.png>
</file>

<file path=ppt/media/image12.sv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Relationship Id="rId4" Target="../media/VAGvWuVCLzg.mp4" Type="http://schemas.openxmlformats.org/officeDocument/2006/relationships/video"/><Relationship Id="rId5" Target="../media/VAGvWuVCLzg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8.jpeg" Type="http://schemas.openxmlformats.org/officeDocument/2006/relationships/image"/><Relationship Id="rId4" Target="../media/VAGvWvDfc2s.mp4" Type="http://schemas.openxmlformats.org/officeDocument/2006/relationships/video"/><Relationship Id="rId5" Target="../media/VAGvWvDfc2s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9.jpeg" Type="http://schemas.openxmlformats.org/officeDocument/2006/relationships/image"/><Relationship Id="rId4" Target="../media/VAGvWrtJfyw.mp4" Type="http://schemas.openxmlformats.org/officeDocument/2006/relationships/video"/><Relationship Id="rId5" Target="../media/VAGvWrtJfyw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0.jpeg" Type="http://schemas.openxmlformats.org/officeDocument/2006/relationships/image"/><Relationship Id="rId4" Target="../media/VAGvWg45CH4.mp4" Type="http://schemas.openxmlformats.org/officeDocument/2006/relationships/video"/><Relationship Id="rId5" Target="../media/VAGvWg45CH4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t="0" r="-1250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22806" y="3269223"/>
            <a:ext cx="13442387" cy="2949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2"/>
              </a:lnSpc>
            </a:pPr>
            <a:r>
              <a:rPr lang="en-US" b="true" sz="12387">
                <a:solidFill>
                  <a:srgbClr val="FFFFFF"/>
                </a:solidFill>
                <a:latin typeface="Sarpanch Ultra-Bold"/>
                <a:ea typeface="Sarpanch Ultra-Bold"/>
                <a:cs typeface="Sarpanch Ultra-Bold"/>
                <a:sym typeface="Sarpanch Ultra-Bold"/>
              </a:rPr>
              <a:t>ALGORITMOS GENÉTICOS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539333" y="8023680"/>
            <a:ext cx="9209333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Angelo Ferro e Kaio Guilherme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634672" y="0"/>
            <a:ext cx="7624628" cy="10183142"/>
          </a:xfrm>
          <a:custGeom>
            <a:avLst/>
            <a:gdLst/>
            <a:ahLst/>
            <a:cxnLst/>
            <a:rect r="r" b="b" t="t" l="l"/>
            <a:pathLst>
              <a:path h="10183142" w="7624628">
                <a:moveTo>
                  <a:pt x="0" y="0"/>
                </a:moveTo>
                <a:lnTo>
                  <a:pt x="7624628" y="0"/>
                </a:lnTo>
                <a:lnTo>
                  <a:pt x="7624628" y="10183142"/>
                </a:lnTo>
                <a:lnTo>
                  <a:pt x="0" y="101831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209550"/>
            <a:ext cx="8255645" cy="5649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11111">
                <a:solidFill>
                  <a:srgbClr val="FFFFFF"/>
                </a:solidFill>
                <a:latin typeface="Sarpanch"/>
                <a:ea typeface="Sarpanch"/>
                <a:cs typeface="Sarpanch"/>
                <a:sym typeface="Sarpanch"/>
              </a:rPr>
              <a:t>Conceitos Sobre Algoritmos Genéticos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30909" y="4084512"/>
            <a:ext cx="7432410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51634" y="6073710"/>
            <a:ext cx="8176320" cy="4109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95"/>
              </a:lnSpc>
              <a:spcBef>
                <a:spcPct val="0"/>
              </a:spcBef>
            </a:pPr>
            <a:r>
              <a:rPr lang="en-US" sz="4711">
                <a:solidFill>
                  <a:srgbClr val="FFFFFF"/>
                </a:solidFill>
                <a:latin typeface="Sarpanch"/>
                <a:ea typeface="Sarpanch"/>
                <a:cs typeface="Sarpanch"/>
                <a:sym typeface="Sarpanch"/>
              </a:rPr>
              <a:t>POPULATION_SIZE = 20000;</a:t>
            </a:r>
          </a:p>
          <a:p>
            <a:pPr algn="l">
              <a:lnSpc>
                <a:spcPts val="6595"/>
              </a:lnSpc>
              <a:spcBef>
                <a:spcPct val="0"/>
              </a:spcBef>
            </a:pPr>
            <a:r>
              <a:rPr lang="en-US" sz="4711">
                <a:solidFill>
                  <a:srgbClr val="FFFFFF"/>
                </a:solidFill>
                <a:latin typeface="Sarpanch"/>
                <a:ea typeface="Sarpanch"/>
                <a:cs typeface="Sarpanch"/>
                <a:sym typeface="Sarpanch"/>
              </a:rPr>
              <a:t>GENERATIONS = 200;</a:t>
            </a:r>
          </a:p>
          <a:p>
            <a:pPr algn="l">
              <a:lnSpc>
                <a:spcPts val="6595"/>
              </a:lnSpc>
              <a:spcBef>
                <a:spcPct val="0"/>
              </a:spcBef>
            </a:pPr>
            <a:r>
              <a:rPr lang="en-US" sz="4711">
                <a:solidFill>
                  <a:srgbClr val="FFFFFF"/>
                </a:solidFill>
                <a:latin typeface="Sarpanch"/>
                <a:ea typeface="Sarpanch"/>
                <a:cs typeface="Sarpanch"/>
                <a:sym typeface="Sarpanch"/>
              </a:rPr>
              <a:t>BEST_PROP = 0.10;</a:t>
            </a:r>
          </a:p>
          <a:p>
            <a:pPr algn="l">
              <a:lnSpc>
                <a:spcPts val="6595"/>
              </a:lnSpc>
              <a:spcBef>
                <a:spcPct val="0"/>
              </a:spcBef>
            </a:pPr>
            <a:r>
              <a:rPr lang="en-US" sz="4711">
                <a:solidFill>
                  <a:srgbClr val="FFFFFF"/>
                </a:solidFill>
                <a:latin typeface="Sarpanch"/>
                <a:ea typeface="Sarpanch"/>
                <a:cs typeface="Sarpanch"/>
                <a:sym typeface="Sarpanch"/>
              </a:rPr>
              <a:t>MUTATION_PROB = 0.005;</a:t>
            </a:r>
          </a:p>
          <a:p>
            <a:pPr algn="l">
              <a:lnSpc>
                <a:spcPts val="659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44" t="0" r="-344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81170"/>
            <a:ext cx="7354285" cy="10005830"/>
          </a:xfrm>
          <a:custGeom>
            <a:avLst/>
            <a:gdLst/>
            <a:ahLst/>
            <a:cxnLst/>
            <a:rect r="r" b="b" t="t" l="l"/>
            <a:pathLst>
              <a:path h="10005830" w="7354285">
                <a:moveTo>
                  <a:pt x="0" y="0"/>
                </a:moveTo>
                <a:lnTo>
                  <a:pt x="7354285" y="0"/>
                </a:lnTo>
                <a:lnTo>
                  <a:pt x="7354285" y="10005830"/>
                </a:lnTo>
                <a:lnTo>
                  <a:pt x="0" y="10005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171450"/>
            <a:ext cx="7533994" cy="3316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59"/>
              </a:lnSpc>
            </a:pPr>
            <a:r>
              <a:rPr lang="en-US" sz="8646">
                <a:solidFill>
                  <a:srgbClr val="FFFFFF"/>
                </a:solidFill>
                <a:latin typeface="Sarpanch"/>
                <a:ea typeface="Sarpanch"/>
                <a:cs typeface="Sarpanch"/>
                <a:sym typeface="Sarpanch"/>
              </a:rPr>
              <a:t>Algoritmo Genético no Jogo SNAKE</a:t>
            </a:r>
          </a:p>
        </p:txBody>
      </p:sp>
      <p:sp>
        <p:nvSpPr>
          <p:cNvPr name="AutoShape 5" id="5"/>
          <p:cNvSpPr/>
          <p:nvPr/>
        </p:nvSpPr>
        <p:spPr>
          <a:xfrm>
            <a:off x="10114554" y="4591650"/>
            <a:ext cx="3563217" cy="0"/>
          </a:xfrm>
          <a:prstGeom prst="line">
            <a:avLst/>
          </a:prstGeom>
          <a:ln cap="flat" w="38100">
            <a:solidFill>
              <a:srgbClr val="38B6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3957521" y="725274"/>
            <a:ext cx="0" cy="3594276"/>
          </a:xfrm>
          <a:prstGeom prst="line">
            <a:avLst/>
          </a:prstGeom>
          <a:ln cap="flat" w="38100">
            <a:solidFill>
              <a:srgbClr val="38B6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H="true">
            <a:off x="14208971" y="4591650"/>
            <a:ext cx="1018901" cy="0"/>
          </a:xfrm>
          <a:prstGeom prst="line">
            <a:avLst/>
          </a:prstGeom>
          <a:ln cap="flat" w="38100">
            <a:solidFill>
              <a:srgbClr val="38B6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H="true" flipV="true">
            <a:off x="13943371" y="4831226"/>
            <a:ext cx="14150" cy="1018801"/>
          </a:xfrm>
          <a:prstGeom prst="line">
            <a:avLst/>
          </a:prstGeom>
          <a:ln cap="flat" w="38100">
            <a:solidFill>
              <a:srgbClr val="38B6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4044869" y="5311800"/>
            <a:ext cx="674270" cy="538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1"/>
              </a:lnSpc>
              <a:spcBef>
                <a:spcPct val="0"/>
              </a:spcBef>
            </a:pPr>
            <a:r>
              <a:rPr lang="en-US" sz="3172">
                <a:solidFill>
                  <a:srgbClr val="160F06"/>
                </a:solidFill>
                <a:latin typeface="Sarpanch"/>
                <a:ea typeface="Sarpanch"/>
                <a:cs typeface="Sarpanch"/>
                <a:sym typeface="Sarpanch"/>
              </a:rPr>
              <a:t>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329269" y="4293961"/>
            <a:ext cx="674270" cy="538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1"/>
              </a:lnSpc>
              <a:spcBef>
                <a:spcPct val="0"/>
              </a:spcBef>
            </a:pPr>
            <a:r>
              <a:rPr lang="en-US" sz="3172">
                <a:solidFill>
                  <a:srgbClr val="160F06"/>
                </a:solidFill>
                <a:latin typeface="Sarpanch"/>
                <a:ea typeface="Sarpanch"/>
                <a:cs typeface="Sarpanch"/>
                <a:sym typeface="Sarpanch"/>
              </a:rPr>
              <a:t>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044869" y="731012"/>
            <a:ext cx="674270" cy="538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1"/>
              </a:lnSpc>
              <a:spcBef>
                <a:spcPct val="0"/>
              </a:spcBef>
            </a:pPr>
            <a:r>
              <a:rPr lang="en-US" sz="3172">
                <a:solidFill>
                  <a:srgbClr val="160F06"/>
                </a:solidFill>
                <a:latin typeface="Sarpanch"/>
                <a:ea typeface="Sarpanch"/>
                <a:cs typeface="Sarpanch"/>
                <a:sym typeface="Sarpanch"/>
              </a:rPr>
              <a:t>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114554" y="4745858"/>
            <a:ext cx="674270" cy="538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1"/>
              </a:lnSpc>
              <a:spcBef>
                <a:spcPct val="0"/>
              </a:spcBef>
            </a:pPr>
            <a:r>
              <a:rPr lang="en-US" sz="3172">
                <a:solidFill>
                  <a:srgbClr val="160F06"/>
                </a:solidFill>
                <a:latin typeface="Sarpanch"/>
                <a:ea typeface="Sarpanch"/>
                <a:cs typeface="Sarpanch"/>
                <a:sym typeface="Sarpanch"/>
              </a:rPr>
              <a:t>7</a:t>
            </a:r>
          </a:p>
        </p:txBody>
      </p:sp>
      <p:sp>
        <p:nvSpPr>
          <p:cNvPr name="AutoShape 13" id="13"/>
          <p:cNvSpPr/>
          <p:nvPr/>
        </p:nvSpPr>
        <p:spPr>
          <a:xfrm>
            <a:off x="14208971" y="4591650"/>
            <a:ext cx="619987" cy="0"/>
          </a:xfrm>
          <a:prstGeom prst="line">
            <a:avLst/>
          </a:prstGeom>
          <a:ln cap="flat" w="95250">
            <a:solidFill>
              <a:srgbClr val="FF66C4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4" id="14"/>
          <p:cNvSpPr/>
          <p:nvPr/>
        </p:nvSpPr>
        <p:spPr>
          <a:xfrm>
            <a:off x="13957521" y="4878851"/>
            <a:ext cx="0" cy="405234"/>
          </a:xfrm>
          <a:prstGeom prst="line">
            <a:avLst/>
          </a:prstGeom>
          <a:ln cap="flat" w="95250">
            <a:solidFill>
              <a:srgbClr val="FF66C4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5" id="15"/>
          <p:cNvSpPr/>
          <p:nvPr/>
        </p:nvSpPr>
        <p:spPr>
          <a:xfrm flipH="true" flipV="true">
            <a:off x="13950446" y="3891803"/>
            <a:ext cx="14150" cy="426166"/>
          </a:xfrm>
          <a:prstGeom prst="line">
            <a:avLst/>
          </a:prstGeom>
          <a:ln cap="flat" w="95250">
            <a:solidFill>
              <a:srgbClr val="FF66C4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6006173" y="1744655"/>
            <a:ext cx="12028648" cy="82296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463135" y="238125"/>
            <a:ext cx="17824865" cy="1506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72"/>
              </a:lnSpc>
            </a:pPr>
            <a:r>
              <a:rPr lang="en-US" sz="11487">
                <a:solidFill>
                  <a:srgbClr val="FFFFFF"/>
                </a:solidFill>
                <a:latin typeface="Sarpanch"/>
                <a:ea typeface="Sarpanch"/>
                <a:cs typeface="Sarpanch"/>
                <a:sym typeface="Sarpanch"/>
              </a:rPr>
              <a:t>Experimento basico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3470586"/>
            <a:ext cx="5814600" cy="4615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528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Tabuleiro 10x10, </a:t>
            </a:r>
          </a:p>
          <a:p>
            <a:pPr algn="l" marL="647702" indent="-323851" lvl="1">
              <a:lnSpc>
                <a:spcPts val="528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Agente inicia no centro</a:t>
            </a:r>
          </a:p>
          <a:p>
            <a:pPr algn="l" marL="647702" indent="-323851" lvl="1">
              <a:lnSpc>
                <a:spcPts val="528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Maçã gerada aleatoriamente </a:t>
            </a:r>
          </a:p>
          <a:p>
            <a:pPr algn="l" marL="647702" indent="-323851" lvl="1">
              <a:lnSpc>
                <a:spcPts val="528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Fim do jogo: </a:t>
            </a:r>
          </a:p>
          <a:p>
            <a:pPr algn="l" marL="1295403" indent="-431801" lvl="2">
              <a:lnSpc>
                <a:spcPts val="5280"/>
              </a:lnSpc>
              <a:buFont typeface="Arial"/>
              <a:buChar char="⚬"/>
            </a:pPr>
            <a:r>
              <a:rPr lang="en-US" b="true" sz="3000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</a:t>
            </a:r>
            <a:r>
              <a:rPr lang="en-US" b="true" sz="3000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olisão com borda</a:t>
            </a:r>
          </a:p>
          <a:p>
            <a:pPr algn="l" marL="1295403" indent="-431801" lvl="2">
              <a:lnSpc>
                <a:spcPts val="5280"/>
              </a:lnSpc>
              <a:buFont typeface="Arial"/>
              <a:buChar char="⚬"/>
            </a:pPr>
            <a:r>
              <a:rPr lang="en-US" b="true" sz="3000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corpo </a:t>
            </a:r>
          </a:p>
          <a:p>
            <a:pPr algn="l" marL="1295403" indent="-431801" lvl="2">
              <a:lnSpc>
                <a:spcPts val="5280"/>
              </a:lnSpc>
              <a:buFont typeface="Arial"/>
              <a:buChar char="⚬"/>
            </a:pPr>
            <a:r>
              <a:rPr lang="en-US" b="true" sz="3000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fim do tempo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1568" y="238125"/>
            <a:ext cx="17824865" cy="1506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72"/>
              </a:lnSpc>
            </a:pPr>
            <a:r>
              <a:rPr lang="en-US" sz="11487">
                <a:solidFill>
                  <a:srgbClr val="FFFFFF"/>
                </a:solidFill>
                <a:latin typeface="Sarpanch"/>
                <a:ea typeface="Sarpanch"/>
                <a:cs typeface="Sarpanch"/>
                <a:sym typeface="Sarpanch"/>
              </a:rPr>
              <a:t>Experimento 1 </a:t>
            </a:r>
          </a:p>
        </p:txBody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6027784" y="1843705"/>
            <a:ext cx="12028648" cy="8229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0" y="3522020"/>
            <a:ext cx="6027784" cy="4446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7" indent="-323848" lvl="1">
              <a:lnSpc>
                <a:spcPts val="593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Início com 100 passos</a:t>
            </a:r>
          </a:p>
          <a:p>
            <a:pPr algn="l" marL="647697" indent="-323848" lvl="1">
              <a:lnSpc>
                <a:spcPts val="593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+100 a cada maçã coletada</a:t>
            </a:r>
          </a:p>
          <a:p>
            <a:pPr algn="l" marL="647697" indent="-323848" lvl="1">
              <a:lnSpc>
                <a:spcPts val="593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−1 a cada movimento</a:t>
            </a:r>
          </a:p>
          <a:p>
            <a:pPr algn="l" marL="647697" indent="-323848" lvl="1">
              <a:lnSpc>
                <a:spcPts val="593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Estratégia induzida: </a:t>
            </a:r>
          </a:p>
          <a:p>
            <a:pPr algn="l" marL="1295394" indent="-431798" lvl="2">
              <a:lnSpc>
                <a:spcPts val="5939"/>
              </a:lnSpc>
              <a:buFont typeface="Arial"/>
              <a:buChar char="⚬"/>
            </a:pPr>
            <a:r>
              <a:rPr lang="en-US" b="true" sz="2999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movimentação eficiente com foco em coleta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6054927" y="1877700"/>
            <a:ext cx="12028648" cy="82296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463135" y="238125"/>
            <a:ext cx="17824865" cy="1506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72"/>
              </a:lnSpc>
            </a:pPr>
            <a:r>
              <a:rPr lang="en-US" sz="11487">
                <a:solidFill>
                  <a:srgbClr val="FFFFFF"/>
                </a:solidFill>
                <a:latin typeface="Sarpanch"/>
                <a:ea typeface="Sarpanch"/>
                <a:cs typeface="Sarpanch"/>
                <a:sym typeface="Sarpanch"/>
              </a:rPr>
              <a:t>Experimento 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25" y="2311896"/>
            <a:ext cx="5664894" cy="6866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6501" indent="-333251" lvl="1">
              <a:lnSpc>
                <a:spcPts val="6112"/>
              </a:lnSpc>
              <a:buFont typeface="Arial"/>
              <a:buChar char="•"/>
            </a:pPr>
            <a:r>
              <a:rPr lang="en-US" b="true" sz="3087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Entradas: sensores </a:t>
            </a:r>
          </a:p>
          <a:p>
            <a:pPr algn="l" marL="1333002" indent="-444334" lvl="2">
              <a:lnSpc>
                <a:spcPts val="6112"/>
              </a:lnSpc>
              <a:buFont typeface="Arial"/>
              <a:buChar char="⚬"/>
            </a:pPr>
            <a:r>
              <a:rPr lang="en-US" b="true" sz="3087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</a:t>
            </a:r>
            <a:r>
              <a:rPr lang="en-US" b="true" sz="3087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arede, </a:t>
            </a:r>
          </a:p>
          <a:p>
            <a:pPr algn="l" marL="1333002" indent="-444334" lvl="2">
              <a:lnSpc>
                <a:spcPts val="6112"/>
              </a:lnSpc>
              <a:buFont typeface="Arial"/>
              <a:buChar char="⚬"/>
            </a:pPr>
            <a:r>
              <a:rPr lang="en-US" b="true" sz="3087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</a:t>
            </a:r>
            <a:r>
              <a:rPr lang="en-US" b="true" sz="3087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auda, </a:t>
            </a:r>
          </a:p>
          <a:p>
            <a:pPr algn="l" marL="1333002" indent="-444334" lvl="2">
              <a:lnSpc>
                <a:spcPts val="6112"/>
              </a:lnSpc>
              <a:buFont typeface="Arial"/>
              <a:buChar char="⚬"/>
            </a:pPr>
            <a:r>
              <a:rPr lang="en-US" b="true" sz="3087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M</a:t>
            </a:r>
            <a:r>
              <a:rPr lang="en-US" b="true" sz="3087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açã</a:t>
            </a:r>
          </a:p>
          <a:p>
            <a:pPr algn="l" marL="666501" indent="-333251" lvl="1">
              <a:lnSpc>
                <a:spcPts val="6112"/>
              </a:lnSpc>
              <a:buFont typeface="Arial"/>
              <a:buChar char="•"/>
            </a:pPr>
            <a:r>
              <a:rPr lang="en-US" b="true" sz="3087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Oculta: 6 neurônios (tanh)</a:t>
            </a:r>
          </a:p>
          <a:p>
            <a:pPr algn="l" marL="666501" indent="-333251" lvl="1">
              <a:lnSpc>
                <a:spcPts val="6112"/>
              </a:lnSpc>
              <a:buFont typeface="Arial"/>
              <a:buChar char="•"/>
            </a:pPr>
            <a:r>
              <a:rPr lang="en-US" b="true" sz="3087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Saída: 3 neurônios (ações)</a:t>
            </a:r>
          </a:p>
          <a:p>
            <a:pPr algn="l" marL="666501" indent="-333251" lvl="1">
              <a:lnSpc>
                <a:spcPts val="6112"/>
              </a:lnSpc>
              <a:buFont typeface="Arial"/>
              <a:buChar char="•"/>
            </a:pPr>
            <a:r>
              <a:rPr lang="en-US" b="true" sz="3087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Total: 4</a:t>
            </a:r>
            <a:r>
              <a:rPr lang="en-US" b="true" sz="3087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2 parâmetros (pesos + bias) mapeados como DNA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6103681" y="1891850"/>
            <a:ext cx="12028648" cy="82296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463135" y="238125"/>
            <a:ext cx="17824865" cy="1506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72"/>
              </a:lnSpc>
            </a:pPr>
            <a:r>
              <a:rPr lang="en-US" sz="11487">
                <a:solidFill>
                  <a:srgbClr val="FFFFFF"/>
                </a:solidFill>
                <a:latin typeface="Sarpanch"/>
                <a:ea typeface="Sarpanch"/>
                <a:cs typeface="Sarpanch"/>
                <a:sym typeface="Sarpanch"/>
              </a:rPr>
              <a:t>Experimento 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2769545"/>
            <a:ext cx="5664894" cy="5951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8" indent="-323849" lvl="1">
              <a:lnSpc>
                <a:spcPts val="593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Tipo: Feed forward</a:t>
            </a:r>
          </a:p>
          <a:p>
            <a:pPr algn="l" marL="647698" indent="-323849" lvl="1">
              <a:lnSpc>
                <a:spcPts val="593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fitness = (maçãs coletadas × 100) − passos dados</a:t>
            </a:r>
          </a:p>
          <a:p>
            <a:pPr algn="l" marL="647698" indent="-323849" lvl="1">
              <a:lnSpc>
                <a:spcPts val="593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Recompensa por maçãs</a:t>
            </a:r>
          </a:p>
          <a:p>
            <a:pPr algn="l" marL="647698" indent="-323849" lvl="1">
              <a:lnSpc>
                <a:spcPts val="593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Penalização por movimentos excessivos</a:t>
            </a:r>
          </a:p>
          <a:p>
            <a:pPr algn="l" marL="647698" indent="-323849" lvl="1">
              <a:lnSpc>
                <a:spcPts val="593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Induz estratégias enxutas e eficazes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635043" y="3148088"/>
            <a:ext cx="3238971" cy="3308265"/>
          </a:xfrm>
          <a:custGeom>
            <a:avLst/>
            <a:gdLst/>
            <a:ahLst/>
            <a:cxnLst/>
            <a:rect r="r" b="b" t="t" l="l"/>
            <a:pathLst>
              <a:path h="3308265" w="3238971">
                <a:moveTo>
                  <a:pt x="0" y="0"/>
                </a:moveTo>
                <a:lnTo>
                  <a:pt x="3238971" y="0"/>
                </a:lnTo>
                <a:lnTo>
                  <a:pt x="3238971" y="3308265"/>
                </a:lnTo>
                <a:lnTo>
                  <a:pt x="0" y="33082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215198"/>
            <a:ext cx="7643499" cy="1526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2"/>
              </a:lnSpc>
            </a:pPr>
            <a:r>
              <a:rPr lang="en-US" b="true" sz="12387">
                <a:solidFill>
                  <a:srgbClr val="FFFFFF"/>
                </a:solidFill>
                <a:latin typeface="Sarpanch Ultra-Bold"/>
                <a:ea typeface="Sarpanch Ultra-Bold"/>
                <a:cs typeface="Sarpanch Ultra-Bold"/>
                <a:sym typeface="Sarpanch Ultra-Bold"/>
              </a:rPr>
              <a:t>THANK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113923" y="4215198"/>
            <a:ext cx="4962507" cy="1526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2"/>
              </a:lnSpc>
            </a:pPr>
            <a:r>
              <a:rPr lang="en-US" b="true" sz="12387">
                <a:solidFill>
                  <a:srgbClr val="FFFFFF"/>
                </a:solidFill>
                <a:latin typeface="Sarpanch Ultra-Bold"/>
                <a:ea typeface="Sarpanch Ultra-Bold"/>
                <a:cs typeface="Sarpanch Ultra-Bold"/>
                <a:sym typeface="Sarpanch Ultra-Bold"/>
              </a:rPr>
              <a:t>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DAGvWJSktXo</dc:identifier>
  <dcterms:modified xsi:type="dcterms:W3CDTF">2011-08-01T06:04:30Z</dcterms:modified>
  <cp:revision>1</cp:revision>
  <dc:title>White and Dark Blue Geometric Artificial Intelligence Presentation</dc:title>
</cp:coreProperties>
</file>

<file path=docProps/thumbnail.jpeg>
</file>